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2918400" cy="21945600"/>
  <p:notesSz cx="7315200" cy="9601200"/>
  <p:defaultTextStyle>
    <a:defPPr marL="0" marR="0" indent="0" algn="l" defTabSz="914167" rtl="0" fontAlgn="auto" latinLnBrk="1" hangingPunct="0">
      <a:lnSpc>
        <a:spcPct val="100000"/>
      </a:lnSpc>
      <a:spcBef>
        <a:spcPts val="0"/>
      </a:spcBef>
      <a:spcAft>
        <a:spcPts val="0"/>
      </a:spcAft>
      <a:buClrTx/>
      <a:buSzTx/>
      <a:buFontTx/>
      <a:buNone/>
      <a:tabLst/>
      <a:defRPr kumimoji="0" sz="1799" b="0" i="0" u="none" strike="noStrike" cap="none" spc="0" normalizeH="0" baseline="0">
        <a:ln>
          <a:noFill/>
        </a:ln>
        <a:solidFill>
          <a:srgbClr val="000000"/>
        </a:solidFill>
        <a:effectLst/>
        <a:uFillTx/>
      </a:defRPr>
    </a:defPPr>
    <a:lvl1pPr marL="0" marR="0" indent="0"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1pPr>
    <a:lvl2pPr marL="0" marR="0" indent="326447"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2pPr>
    <a:lvl3pPr marL="0" marR="0" indent="652897"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3pPr>
    <a:lvl4pPr marL="0" marR="0" indent="979346"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4pPr>
    <a:lvl5pPr marL="0" marR="0" indent="1305793"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5pPr>
    <a:lvl6pPr marL="0" marR="0" indent="1632243"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6pPr>
    <a:lvl7pPr marL="0" marR="0" indent="1958692"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7pPr>
    <a:lvl8pPr marL="0" marR="0" indent="2285141"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8pPr>
    <a:lvl9pPr marL="0" marR="0" indent="2611588" algn="l" defTabSz="326447"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48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54" autoAdjust="0"/>
    <p:restoredTop sz="94694"/>
  </p:normalViewPr>
  <p:slideViewPr>
    <p:cSldViewPr snapToGrid="0" snapToObjects="1">
      <p:cViewPr>
        <p:scale>
          <a:sx n="50" d="100"/>
          <a:sy n="50" d="100"/>
        </p:scale>
        <p:origin x="13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 name="Shape 24"/>
          <p:cNvSpPr>
            <a:spLocks noGrp="1" noRot="1" noChangeAspect="1"/>
          </p:cNvSpPr>
          <p:nvPr>
            <p:ph type="sldImg"/>
          </p:nvPr>
        </p:nvSpPr>
        <p:spPr>
          <a:xfrm>
            <a:off x="957263" y="720725"/>
            <a:ext cx="5400675" cy="3600450"/>
          </a:xfrm>
          <a:prstGeom prst="rect">
            <a:avLst/>
          </a:prstGeom>
        </p:spPr>
        <p:txBody>
          <a:bodyPr lIns="96661" tIns="48331" rIns="96661" bIns="48331"/>
          <a:lstStyle/>
          <a:p>
            <a:endParaRPr/>
          </a:p>
        </p:txBody>
      </p:sp>
      <p:sp>
        <p:nvSpPr>
          <p:cNvPr id="25" name="Shape 25"/>
          <p:cNvSpPr>
            <a:spLocks noGrp="1"/>
          </p:cNvSpPr>
          <p:nvPr>
            <p:ph type="body" sz="quarter" idx="1"/>
          </p:nvPr>
        </p:nvSpPr>
        <p:spPr>
          <a:xfrm>
            <a:off x="975360" y="4560570"/>
            <a:ext cx="5364480" cy="4320540"/>
          </a:xfrm>
          <a:prstGeom prst="rect">
            <a:avLst/>
          </a:prstGeom>
        </p:spPr>
        <p:txBody>
          <a:bodyPr lIns="96661" tIns="48331" rIns="96661" bIns="48331"/>
          <a:lstStyle/>
          <a:p>
            <a:endParaRPr/>
          </a:p>
        </p:txBody>
      </p:sp>
    </p:spTree>
  </p:cSld>
  <p:clrMap bg1="lt1" tx1="dk1" bg2="lt2" tx2="dk2" accent1="accent1" accent2="accent2" accent3="accent3" accent4="accent4" accent5="accent5" accent6="accent6" hlink="hlink" folHlink="folHlink"/>
  <p:notesStyle>
    <a:lvl1pPr defTabSz="2632481" latinLnBrk="0">
      <a:defRPr sz="3399">
        <a:latin typeface="+mn-lt"/>
        <a:ea typeface="+mn-ea"/>
        <a:cs typeface="+mn-cs"/>
        <a:sym typeface="Calibri"/>
      </a:defRPr>
    </a:lvl1pPr>
    <a:lvl2pPr indent="228543" defTabSz="2632481" latinLnBrk="0">
      <a:defRPr sz="3399">
        <a:latin typeface="+mn-lt"/>
        <a:ea typeface="+mn-ea"/>
        <a:cs typeface="+mn-cs"/>
        <a:sym typeface="Calibri"/>
      </a:defRPr>
    </a:lvl2pPr>
    <a:lvl3pPr indent="457083" defTabSz="2632481" latinLnBrk="0">
      <a:defRPr sz="3399">
        <a:latin typeface="+mn-lt"/>
        <a:ea typeface="+mn-ea"/>
        <a:cs typeface="+mn-cs"/>
        <a:sym typeface="Calibri"/>
      </a:defRPr>
    </a:lvl3pPr>
    <a:lvl4pPr indent="685625" defTabSz="2632481" latinLnBrk="0">
      <a:defRPr sz="3399">
        <a:latin typeface="+mn-lt"/>
        <a:ea typeface="+mn-ea"/>
        <a:cs typeface="+mn-cs"/>
        <a:sym typeface="Calibri"/>
      </a:defRPr>
    </a:lvl4pPr>
    <a:lvl5pPr indent="914167" defTabSz="2632481" latinLnBrk="0">
      <a:defRPr sz="3399">
        <a:latin typeface="+mn-lt"/>
        <a:ea typeface="+mn-ea"/>
        <a:cs typeface="+mn-cs"/>
        <a:sym typeface="Calibri"/>
      </a:defRPr>
    </a:lvl5pPr>
    <a:lvl6pPr indent="1142707" defTabSz="2632481" latinLnBrk="0">
      <a:defRPr sz="3399">
        <a:latin typeface="+mn-lt"/>
        <a:ea typeface="+mn-ea"/>
        <a:cs typeface="+mn-cs"/>
        <a:sym typeface="Calibri"/>
      </a:defRPr>
    </a:lvl6pPr>
    <a:lvl7pPr indent="1371249" defTabSz="2632481" latinLnBrk="0">
      <a:defRPr sz="3399">
        <a:latin typeface="+mn-lt"/>
        <a:ea typeface="+mn-ea"/>
        <a:cs typeface="+mn-cs"/>
        <a:sym typeface="Calibri"/>
      </a:defRPr>
    </a:lvl7pPr>
    <a:lvl8pPr indent="1599789" defTabSz="2632481" latinLnBrk="0">
      <a:defRPr sz="3399">
        <a:latin typeface="+mn-lt"/>
        <a:ea typeface="+mn-ea"/>
        <a:cs typeface="+mn-cs"/>
        <a:sym typeface="Calibri"/>
      </a:defRPr>
    </a:lvl8pPr>
    <a:lvl9pPr indent="1828332" defTabSz="2632481" latinLnBrk="0">
      <a:defRPr sz="3399">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57263" y="720725"/>
            <a:ext cx="5400675" cy="3600450"/>
          </a:xfrm>
        </p:spPr>
      </p:sp>
      <p:sp>
        <p:nvSpPr>
          <p:cNvPr id="3" name="Notes Placeholder 2"/>
          <p:cNvSpPr>
            <a:spLocks noGrp="1"/>
          </p:cNvSpPr>
          <p:nvPr>
            <p:ph type="body" idx="1"/>
          </p:nvPr>
        </p:nvSpPr>
        <p:spPr/>
        <p:txBody>
          <a:bodyPr/>
          <a:lstStyle/>
          <a:p>
            <a:endParaRPr lang="en-DE" dirty="0"/>
          </a:p>
        </p:txBody>
      </p:sp>
    </p:spTree>
    <p:extLst>
      <p:ext uri="{BB962C8B-B14F-4D97-AF65-F5344CB8AC3E}">
        <p14:creationId xmlns:p14="http://schemas.microsoft.com/office/powerpoint/2010/main" val="11093435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FB AI">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FB AI Research ">
    <p:spTree>
      <p:nvGrpSpPr>
        <p:cNvPr id="1" name=""/>
        <p:cNvGrpSpPr/>
        <p:nvPr/>
      </p:nvGrpSpPr>
      <p:grpSpPr>
        <a:xfrm>
          <a:off x="0" y="0"/>
          <a:ext cx="0" cy="0"/>
          <a:chOff x="0" y="0"/>
          <a:chExt cx="0" cy="0"/>
        </a:xfrm>
      </p:grpSpPr>
      <p:sp>
        <p:nvSpPr>
          <p:cNvPr id="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45923" y="294644"/>
            <a:ext cx="29626561" cy="4826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3" name="Body Level One…"/>
          <p:cNvSpPr txBox="1">
            <a:spLocks noGrp="1"/>
          </p:cNvSpPr>
          <p:nvPr>
            <p:ph type="body" idx="1"/>
          </p:nvPr>
        </p:nvSpPr>
        <p:spPr>
          <a:xfrm>
            <a:off x="1645923" y="5120643"/>
            <a:ext cx="29626561" cy="168249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23316452" y="20201825"/>
            <a:ext cx="275073" cy="276999"/>
          </a:xfrm>
          <a:prstGeom prst="rect">
            <a:avLst/>
          </a:prstGeom>
          <a:ln w="12700">
            <a:miter lim="400000"/>
          </a:ln>
        </p:spPr>
        <p:txBody>
          <a:bodyPr wrap="none" lIns="45719" rIns="45719" anchor="ctr">
            <a:spAutoFit/>
          </a:bodyPr>
          <a:lstStyle>
            <a:lvl1pPr algn="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1pPr>
      <a:lvl2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2pPr>
      <a:lvl3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3pPr>
      <a:lvl4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4pPr>
      <a:lvl5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5pPr>
      <a:lvl6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6pPr>
      <a:lvl7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7pPr>
      <a:lvl8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8pPr>
      <a:lvl9pPr marL="0" marR="0" indent="0" algn="l" defTabSz="2926285" rtl="0" latinLnBrk="0">
        <a:lnSpc>
          <a:spcPct val="90000"/>
        </a:lnSpc>
        <a:spcBef>
          <a:spcPts val="0"/>
        </a:spcBef>
        <a:spcAft>
          <a:spcPts val="0"/>
        </a:spcAft>
        <a:buClrTx/>
        <a:buSzTx/>
        <a:buFontTx/>
        <a:buNone/>
        <a:tabLst/>
        <a:defRPr sz="14000" b="0" i="0" u="none" strike="noStrike" cap="none" spc="0" baseline="0">
          <a:solidFill>
            <a:srgbClr val="000000"/>
          </a:solidFill>
          <a:uFillTx/>
          <a:latin typeface="Calibri Light"/>
          <a:ea typeface="Calibri Light"/>
          <a:cs typeface="Calibri Light"/>
          <a:sym typeface="Calibri Light"/>
        </a:defRPr>
      </a:lvl9pPr>
    </p:titleStyle>
    <p:bodyStyle>
      <a:lvl1pPr marL="731571" marR="0" indent="-731571"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1pPr>
      <a:lvl2pPr marL="2319852" marR="0" indent="-85670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2pPr>
      <a:lvl3pPr marL="3943629" marR="0" indent="-1017341"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3pPr>
      <a:lvl4pPr marL="5531708"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4pPr>
      <a:lvl5pPr marL="6994851"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5pPr>
      <a:lvl6pPr marL="8457995"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6pPr>
      <a:lvl7pPr marL="9921138"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7pPr>
      <a:lvl8pPr marL="11384282"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8pPr>
      <a:lvl9pPr marL="12847424" marR="0" indent="-1142279" algn="l" defTabSz="2926285" rtl="0" latinLnBrk="0">
        <a:lnSpc>
          <a:spcPct val="90000"/>
        </a:lnSpc>
        <a:spcBef>
          <a:spcPts val="3201"/>
        </a:spcBef>
        <a:spcAft>
          <a:spcPts val="0"/>
        </a:spcAft>
        <a:buClrTx/>
        <a:buSzPct val="100000"/>
        <a:buFont typeface="Arial"/>
        <a:buChar char="•"/>
        <a:tabLst/>
        <a:defRPr sz="8901" b="0" i="0" u="none" strike="noStrike" cap="none" spc="0" baseline="0">
          <a:solidFill>
            <a:srgbClr val="000000"/>
          </a:solidFill>
          <a:uFillTx/>
          <a:latin typeface="+mn-lt"/>
          <a:ea typeface="+mn-ea"/>
          <a:cs typeface="+mn-cs"/>
          <a:sym typeface="Calibri"/>
        </a:defRPr>
      </a:lvl9pPr>
    </p:bodyStyle>
    <p:otherStyle>
      <a:lvl1pPr marL="0" marR="0" indent="0"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1pPr>
      <a:lvl2pPr marL="0" marR="0" indent="326539"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2pPr>
      <a:lvl3pPr marL="0" marR="0" indent="653077"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3pPr>
      <a:lvl4pPr marL="0" marR="0" indent="979615"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4pPr>
      <a:lvl5pPr marL="0" marR="0" indent="1306154"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5pPr>
      <a:lvl6pPr marL="0" marR="0" indent="1632694"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6pPr>
      <a:lvl7pPr marL="0" marR="0" indent="1959233"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7pPr>
      <a:lvl8pPr marL="0" marR="0" indent="2285772"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8pPr>
      <a:lvl9pPr marL="0" marR="0" indent="2612310" algn="r" defTabSz="326539" rtl="0" latinLnBrk="0">
        <a:lnSpc>
          <a:spcPct val="100000"/>
        </a:lnSpc>
        <a:spcBef>
          <a:spcPts val="0"/>
        </a:spcBef>
        <a:spcAft>
          <a:spcPts val="0"/>
        </a:spcAft>
        <a:buClrTx/>
        <a:buSzTx/>
        <a:buFontTx/>
        <a:buNone/>
        <a:tabLst/>
        <a:defRPr sz="1201"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 name="Grafik 11">
            <a:extLst>
              <a:ext uri="{FF2B5EF4-FFF2-40B4-BE49-F238E27FC236}">
                <a16:creationId xmlns:a16="http://schemas.microsoft.com/office/drawing/2014/main" id="{8FF7ED70-5ACE-48DE-A40E-F2E4B4041344}"/>
              </a:ext>
            </a:extLst>
          </p:cNvPr>
          <p:cNvPicPr>
            <a:picLocks noChangeAspect="1"/>
          </p:cNvPicPr>
          <p:nvPr/>
        </p:nvPicPr>
        <p:blipFill rotWithShape="1">
          <a:blip r:embed="rId3">
            <a:extLst>
              <a:ext uri="{28A0092B-C50C-407E-A947-70E740481C1C}">
                <a14:useLocalDpi xmlns:a14="http://schemas.microsoft.com/office/drawing/2010/main" val="0"/>
              </a:ext>
            </a:extLst>
          </a:blip>
          <a:srcRect l="-89" t="79142" r="89" b="3961"/>
          <a:stretch/>
        </p:blipFill>
        <p:spPr>
          <a:xfrm>
            <a:off x="-99584" y="-41576"/>
            <a:ext cx="33048773" cy="3113157"/>
          </a:xfrm>
          <a:prstGeom prst="rect">
            <a:avLst/>
          </a:prstGeom>
        </p:spPr>
      </p:pic>
      <p:sp>
        <p:nvSpPr>
          <p:cNvPr id="30" name="TextBox 35"/>
          <p:cNvSpPr txBox="1"/>
          <p:nvPr/>
        </p:nvSpPr>
        <p:spPr>
          <a:xfrm>
            <a:off x="1011023" y="466421"/>
            <a:ext cx="16776801" cy="17853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5500">
                <a:latin typeface="Arial"/>
                <a:ea typeface="Arial"/>
                <a:cs typeface="Arial"/>
                <a:sym typeface="Arial"/>
              </a:defRPr>
            </a:lvl1pPr>
          </a:lstStyle>
          <a:p>
            <a:r>
              <a:rPr lang="en-US" sz="5501" b="1" dirty="0">
                <a:solidFill>
                  <a:schemeClr val="bg1"/>
                </a:solidFill>
                <a:latin typeface="Barlow" panose="00000500000000000000" pitchFamily="2" charset="0"/>
              </a:rPr>
              <a:t>An Empirical Investigation of Model-to-Model Distribution Shifts in Trained Convolutional Filters</a:t>
            </a:r>
            <a:endParaRPr sz="5501" b="1" dirty="0">
              <a:solidFill>
                <a:schemeClr val="bg1"/>
              </a:solidFill>
              <a:latin typeface="Barlow" panose="00000500000000000000" pitchFamily="2" charset="0"/>
            </a:endParaRPr>
          </a:p>
        </p:txBody>
      </p:sp>
      <p:sp>
        <p:nvSpPr>
          <p:cNvPr id="33" name="TextBox 38"/>
          <p:cNvSpPr txBox="1"/>
          <p:nvPr/>
        </p:nvSpPr>
        <p:spPr>
          <a:xfrm>
            <a:off x="986248" y="3580562"/>
            <a:ext cx="9064534"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Motivation</a:t>
            </a:r>
            <a:endParaRPr b="1" dirty="0">
              <a:latin typeface="Barlow" panose="00000500000000000000" pitchFamily="2" charset="0"/>
            </a:endParaRPr>
          </a:p>
        </p:txBody>
      </p:sp>
      <p:sp>
        <p:nvSpPr>
          <p:cNvPr id="34" name="TextBox 39"/>
          <p:cNvSpPr txBox="1"/>
          <p:nvPr/>
        </p:nvSpPr>
        <p:spPr>
          <a:xfrm>
            <a:off x="1003801" y="4326746"/>
            <a:ext cx="9064534" cy="15999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20000"/>
              </a:lnSpc>
              <a:defRPr sz="2100">
                <a:solidFill>
                  <a:srgbClr val="344854"/>
                </a:solidFill>
                <a:latin typeface="Arial"/>
                <a:ea typeface="Arial"/>
                <a:cs typeface="Arial"/>
                <a:sym typeface="Arial"/>
              </a:defRPr>
            </a:lvl1pPr>
          </a:lstStyle>
          <a:p>
            <a:r>
              <a:rPr lang="en-US" sz="2099" dirty="0">
                <a:latin typeface="Barlow" panose="00000500000000000000" pitchFamily="2" charset="0"/>
              </a:rPr>
              <a:t>Instead of analyzing the distribution shift in original training and test data, we propose to study shifts in the learned weights of publicly available trained models. In this work, we focus on the properties of the </a:t>
            </a:r>
            <a:r>
              <a:rPr lang="en-US" sz="2099" b="1" dirty="0">
                <a:latin typeface="Barlow" panose="00000500000000000000" pitchFamily="2" charset="0"/>
              </a:rPr>
              <a:t>distributions of</a:t>
            </a:r>
            <a:r>
              <a:rPr lang="en-US" sz="2099" dirty="0">
                <a:latin typeface="Barlow" panose="00000500000000000000" pitchFamily="2" charset="0"/>
              </a:rPr>
              <a:t> dominantly used </a:t>
            </a:r>
            <a:r>
              <a:rPr lang="en-US" sz="2099" b="1" dirty="0">
                <a:latin typeface="Barlow" panose="00000500000000000000" pitchFamily="2" charset="0"/>
              </a:rPr>
              <a:t>3x3 convolution filter kernels</a:t>
            </a:r>
            <a:r>
              <a:rPr lang="en-US" sz="2099" dirty="0">
                <a:latin typeface="Barlow" panose="00000500000000000000" pitchFamily="2" charset="0"/>
              </a:rPr>
              <a:t>.</a:t>
            </a:r>
            <a:endParaRPr sz="2099" dirty="0">
              <a:latin typeface="Barlow" panose="00000500000000000000" pitchFamily="2" charset="0"/>
            </a:endParaRPr>
          </a:p>
        </p:txBody>
      </p:sp>
      <p:sp>
        <p:nvSpPr>
          <p:cNvPr id="36" name="TextBox 42"/>
          <p:cNvSpPr txBox="1"/>
          <p:nvPr/>
        </p:nvSpPr>
        <p:spPr>
          <a:xfrm>
            <a:off x="982982" y="7151656"/>
            <a:ext cx="7110697" cy="1987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marL="342907" indent="-342907">
              <a:lnSpc>
                <a:spcPct val="120000"/>
              </a:lnSpc>
              <a:buSzPct val="100000"/>
              <a:buFont typeface="Arial"/>
              <a:buChar char="•"/>
              <a:defRPr sz="2100">
                <a:solidFill>
                  <a:srgbClr val="344854"/>
                </a:solidFill>
                <a:latin typeface="Arial"/>
                <a:ea typeface="Arial"/>
                <a:cs typeface="Arial"/>
                <a:sym typeface="Arial"/>
              </a:defRPr>
            </a:pPr>
            <a:r>
              <a:rPr lang="en-US" sz="2099" b="1" dirty="0">
                <a:latin typeface="Barlow" panose="00000500000000000000" pitchFamily="2" charset="0"/>
              </a:rPr>
              <a:t>391 public CNN models</a:t>
            </a:r>
            <a:endParaRPr sz="2099" b="1" dirty="0">
              <a:latin typeface="Barlow" panose="00000500000000000000" pitchFamily="2" charset="0"/>
            </a:endParaRPr>
          </a:p>
          <a:p>
            <a:pPr marL="342907" indent="-342907">
              <a:lnSpc>
                <a:spcPct val="120000"/>
              </a:lnSpc>
              <a:buSzPct val="100000"/>
              <a:buFont typeface="Arial"/>
              <a:buChar char="•"/>
              <a:defRPr sz="2100">
                <a:solidFill>
                  <a:srgbClr val="344854"/>
                </a:solidFill>
                <a:latin typeface="Arial"/>
                <a:ea typeface="Arial"/>
                <a:cs typeface="Arial"/>
                <a:sym typeface="Arial"/>
              </a:defRPr>
            </a:pPr>
            <a:r>
              <a:rPr lang="en-US" sz="2099" b="1" dirty="0">
                <a:latin typeface="Barlow" panose="00000500000000000000" pitchFamily="2" charset="0"/>
              </a:rPr>
              <a:t>524,563,289</a:t>
            </a:r>
            <a:r>
              <a:rPr lang="en-US" sz="2099" dirty="0">
                <a:latin typeface="Barlow" panose="00000500000000000000" pitchFamily="2" charset="0"/>
              </a:rPr>
              <a:t> </a:t>
            </a:r>
            <a:r>
              <a:rPr lang="en-US" sz="2099" b="1" dirty="0">
                <a:latin typeface="Barlow" panose="00000500000000000000" pitchFamily="2" charset="0"/>
              </a:rPr>
              <a:t>filters</a:t>
            </a:r>
            <a:r>
              <a:rPr lang="en-US" sz="2099" dirty="0">
                <a:latin typeface="Barlow" panose="00000500000000000000" pitchFamily="2" charset="0"/>
              </a:rPr>
              <a:t> from </a:t>
            </a:r>
            <a:r>
              <a:rPr lang="en-US" sz="2099" b="1" dirty="0">
                <a:latin typeface="Barlow" panose="00000500000000000000" pitchFamily="2" charset="0"/>
              </a:rPr>
              <a:t>13,015 layers</a:t>
            </a:r>
            <a:endParaRPr sz="2099" b="1" dirty="0">
              <a:latin typeface="Barlow" panose="00000500000000000000" pitchFamily="2" charset="0"/>
            </a:endParaRPr>
          </a:p>
          <a:p>
            <a:pPr marL="342907" indent="-342907">
              <a:lnSpc>
                <a:spcPct val="120000"/>
              </a:lnSpc>
              <a:buSzPct val="100000"/>
              <a:buFont typeface="Arial"/>
              <a:buChar char="•"/>
              <a:defRPr sz="2100">
                <a:solidFill>
                  <a:srgbClr val="344854"/>
                </a:solidFill>
                <a:latin typeface="Arial"/>
                <a:ea typeface="Arial"/>
                <a:cs typeface="Arial"/>
                <a:sym typeface="Arial"/>
              </a:defRPr>
            </a:pPr>
            <a:r>
              <a:rPr lang="en-US" sz="2099" b="1" dirty="0">
                <a:latin typeface="Barlow" panose="00000500000000000000" pitchFamily="2" charset="0"/>
              </a:rPr>
              <a:t>10 tasks</a:t>
            </a:r>
            <a:r>
              <a:rPr lang="en-US" sz="2099" dirty="0">
                <a:latin typeface="Barlow" panose="00000500000000000000" pitchFamily="2" charset="0"/>
              </a:rPr>
              <a:t>: Image Classification, Segmentation, Generation, Super Resolution, …</a:t>
            </a:r>
            <a:endParaRPr sz="2099" dirty="0">
              <a:latin typeface="Barlow" panose="00000500000000000000" pitchFamily="2" charset="0"/>
            </a:endParaRPr>
          </a:p>
          <a:p>
            <a:pPr marL="342907" indent="-342907">
              <a:lnSpc>
                <a:spcPct val="120000"/>
              </a:lnSpc>
              <a:buSzPct val="100000"/>
              <a:buFont typeface="Arial"/>
              <a:buChar char="•"/>
              <a:defRPr sz="2100">
                <a:solidFill>
                  <a:srgbClr val="344854"/>
                </a:solidFill>
                <a:latin typeface="Arial"/>
                <a:ea typeface="Arial"/>
                <a:cs typeface="Arial"/>
                <a:sym typeface="Arial"/>
              </a:defRPr>
            </a:pPr>
            <a:r>
              <a:rPr lang="en-US" sz="2099" b="1" dirty="0">
                <a:latin typeface="Barlow" panose="00000500000000000000" pitchFamily="2" charset="0"/>
              </a:rPr>
              <a:t>15 visual categories</a:t>
            </a:r>
            <a:r>
              <a:rPr lang="en-US" sz="2099" dirty="0">
                <a:latin typeface="Barlow" panose="00000500000000000000" pitchFamily="2" charset="0"/>
              </a:rPr>
              <a:t>: natural, x-ray, seismic, depth,  …</a:t>
            </a:r>
            <a:endParaRPr sz="2099" dirty="0">
              <a:latin typeface="Barlow" panose="00000500000000000000" pitchFamily="2" charset="0"/>
            </a:endParaRPr>
          </a:p>
        </p:txBody>
      </p:sp>
      <p:sp>
        <p:nvSpPr>
          <p:cNvPr id="37" name="TextBox 43"/>
          <p:cNvSpPr txBox="1"/>
          <p:nvPr/>
        </p:nvSpPr>
        <p:spPr>
          <a:xfrm>
            <a:off x="11880673" y="3580564"/>
            <a:ext cx="9064533"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Distributions shifts</a:t>
            </a:r>
            <a:endParaRPr b="1" dirty="0">
              <a:latin typeface="Barlow" panose="00000500000000000000" pitchFamily="2" charset="0"/>
            </a:endParaRPr>
          </a:p>
        </p:txBody>
      </p:sp>
      <p:sp>
        <p:nvSpPr>
          <p:cNvPr id="39" name="TextBox 45"/>
          <p:cNvSpPr txBox="1"/>
          <p:nvPr/>
        </p:nvSpPr>
        <p:spPr>
          <a:xfrm>
            <a:off x="982980" y="6404331"/>
            <a:ext cx="9064534"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Dataset</a:t>
            </a:r>
            <a:endParaRPr b="1" dirty="0">
              <a:latin typeface="Barlow" panose="00000500000000000000" pitchFamily="2" charset="0"/>
            </a:endParaRPr>
          </a:p>
        </p:txBody>
      </p:sp>
      <p:sp>
        <p:nvSpPr>
          <p:cNvPr id="41" name="TextBox 47"/>
          <p:cNvSpPr txBox="1"/>
          <p:nvPr/>
        </p:nvSpPr>
        <p:spPr>
          <a:xfrm>
            <a:off x="986248" y="16487107"/>
            <a:ext cx="9064534" cy="1987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nSpc>
                <a:spcPct val="120000"/>
              </a:lnSpc>
              <a:defRPr sz="2100">
                <a:solidFill>
                  <a:srgbClr val="344854"/>
                </a:solidFill>
                <a:latin typeface="Arial"/>
                <a:ea typeface="Arial"/>
                <a:cs typeface="Arial"/>
                <a:sym typeface="Arial"/>
              </a:defRPr>
            </a:lvl1pPr>
          </a:lstStyle>
          <a:p>
            <a:r>
              <a:rPr lang="en-US" sz="2099" dirty="0">
                <a:latin typeface="Barlow" panose="00000500000000000000" pitchFamily="2" charset="0"/>
              </a:rPr>
              <a:t>We scale each filter per layer-wise peak weight and perform a PCA-transformation of all filters to compare the structure independent of scale. The distribution shift is measured by the sum of symmetric KL-Divergence of the coefficients of each principal component. The sums are weighted by the explained variance of each principal component.</a:t>
            </a:r>
            <a:endParaRPr sz="2099" dirty="0">
              <a:latin typeface="Barlow" panose="00000500000000000000" pitchFamily="2" charset="0"/>
            </a:endParaRPr>
          </a:p>
        </p:txBody>
      </p:sp>
      <p:sp>
        <p:nvSpPr>
          <p:cNvPr id="42" name="TextBox 51"/>
          <p:cNvSpPr txBox="1"/>
          <p:nvPr/>
        </p:nvSpPr>
        <p:spPr>
          <a:xfrm>
            <a:off x="22939084" y="16840674"/>
            <a:ext cx="9029701"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Take-home messages</a:t>
            </a:r>
            <a:endParaRPr b="1" dirty="0">
              <a:latin typeface="Barlow" panose="00000500000000000000" pitchFamily="2" charset="0"/>
            </a:endParaRPr>
          </a:p>
        </p:txBody>
      </p:sp>
      <p:sp>
        <p:nvSpPr>
          <p:cNvPr id="44" name="TextBox 53"/>
          <p:cNvSpPr txBox="1"/>
          <p:nvPr/>
        </p:nvSpPr>
        <p:spPr>
          <a:xfrm>
            <a:off x="22934184" y="17595017"/>
            <a:ext cx="9069431" cy="276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nSpc>
                <a:spcPct val="120000"/>
              </a:lnSpc>
              <a:defRPr sz="2100">
                <a:solidFill>
                  <a:srgbClr val="344854"/>
                </a:solidFill>
                <a:latin typeface="Arial"/>
                <a:ea typeface="Arial"/>
                <a:cs typeface="Arial"/>
                <a:sym typeface="Arial"/>
              </a:defRPr>
            </a:lvl1pPr>
          </a:lstStyle>
          <a:p>
            <a:pPr marL="342907" indent="-342907">
              <a:buSzPct val="100000"/>
              <a:buFont typeface="Arial"/>
              <a:buChar char="•"/>
              <a:defRPr sz="2100">
                <a:solidFill>
                  <a:srgbClr val="344854"/>
                </a:solidFill>
                <a:latin typeface="Arial"/>
                <a:ea typeface="Arial"/>
                <a:cs typeface="Arial"/>
                <a:sym typeface="Arial"/>
              </a:defRPr>
            </a:pPr>
            <a:r>
              <a:rPr lang="en-US" sz="2099" dirty="0">
                <a:latin typeface="Barlow" panose="00000500000000000000" pitchFamily="2" charset="0"/>
              </a:rPr>
              <a:t>Public models have a</a:t>
            </a:r>
            <a:r>
              <a:rPr lang="en-US" sz="2099" b="1" dirty="0">
                <a:latin typeface="Barlow" panose="00000500000000000000" pitchFamily="2" charset="0"/>
              </a:rPr>
              <a:t> large presence of degenerated filters</a:t>
            </a:r>
          </a:p>
          <a:p>
            <a:pPr marL="342907" indent="-342907">
              <a:buSzPct val="100000"/>
              <a:buFont typeface="Arial"/>
              <a:buChar char="•"/>
              <a:defRPr sz="2100">
                <a:solidFill>
                  <a:srgbClr val="344854"/>
                </a:solidFill>
                <a:latin typeface="Arial"/>
                <a:ea typeface="Arial"/>
                <a:cs typeface="Arial"/>
                <a:sym typeface="Arial"/>
              </a:defRPr>
            </a:pPr>
            <a:r>
              <a:rPr lang="en-US" sz="2099" dirty="0">
                <a:latin typeface="Barlow" panose="00000500000000000000" pitchFamily="2" charset="0"/>
              </a:rPr>
              <a:t>The structure of convolutional filters </a:t>
            </a:r>
            <a:r>
              <a:rPr lang="en-US" sz="2099" b="1" dirty="0">
                <a:latin typeface="Barlow" panose="00000500000000000000" pitchFamily="2" charset="0"/>
              </a:rPr>
              <a:t>differs across models</a:t>
            </a:r>
          </a:p>
          <a:p>
            <a:pPr marL="342907" indent="-342907">
              <a:buSzPct val="100000"/>
              <a:buFont typeface="Arial"/>
              <a:buChar char="•"/>
              <a:defRPr sz="2100">
                <a:solidFill>
                  <a:srgbClr val="344854"/>
                </a:solidFill>
                <a:latin typeface="Arial"/>
                <a:ea typeface="Arial"/>
                <a:cs typeface="Arial"/>
                <a:sym typeface="Arial"/>
              </a:defRPr>
            </a:pPr>
            <a:r>
              <a:rPr lang="en-US" sz="2099" dirty="0">
                <a:latin typeface="Barlow" panose="00000500000000000000" pitchFamily="2" charset="0"/>
              </a:rPr>
              <a:t>On average the distributions </a:t>
            </a:r>
            <a:r>
              <a:rPr lang="en-US" sz="2099" b="1" dirty="0">
                <a:latin typeface="Barlow" panose="00000500000000000000" pitchFamily="2" charset="0"/>
              </a:rPr>
              <a:t>are mostly independent of the task </a:t>
            </a:r>
            <a:r>
              <a:rPr lang="en-US" sz="2099" dirty="0">
                <a:latin typeface="Barlow" panose="00000500000000000000" pitchFamily="2" charset="0"/>
              </a:rPr>
              <a:t>of the model </a:t>
            </a:r>
            <a:r>
              <a:rPr lang="en-US" sz="2099" b="1" dirty="0">
                <a:latin typeface="Barlow" panose="00000500000000000000" pitchFamily="2" charset="0"/>
              </a:rPr>
              <a:t>and the visual category</a:t>
            </a:r>
          </a:p>
          <a:p>
            <a:pPr marL="342907" indent="-342907">
              <a:buSzPct val="100000"/>
              <a:buFont typeface="Arial"/>
              <a:buChar char="•"/>
              <a:defRPr sz="2100">
                <a:solidFill>
                  <a:srgbClr val="344854"/>
                </a:solidFill>
                <a:latin typeface="Arial"/>
                <a:ea typeface="Arial"/>
                <a:cs typeface="Arial"/>
                <a:sym typeface="Arial"/>
              </a:defRPr>
            </a:pPr>
            <a:r>
              <a:rPr lang="en-US" sz="2099" dirty="0">
                <a:latin typeface="Barlow" panose="00000500000000000000" pitchFamily="2" charset="0"/>
              </a:rPr>
              <a:t>Models of </a:t>
            </a:r>
            <a:r>
              <a:rPr lang="en-US" sz="2099" b="1" dirty="0">
                <a:latin typeface="Barlow" panose="00000500000000000000" pitchFamily="2" charset="0"/>
              </a:rPr>
              <a:t>the same family show very similar distributions</a:t>
            </a:r>
          </a:p>
          <a:p>
            <a:pPr marL="342907" indent="-342907">
              <a:buSzPct val="100000"/>
              <a:buFont typeface="Arial"/>
              <a:buChar char="•"/>
              <a:defRPr sz="2100">
                <a:solidFill>
                  <a:srgbClr val="344854"/>
                </a:solidFill>
                <a:latin typeface="Arial"/>
                <a:ea typeface="Arial"/>
                <a:cs typeface="Arial"/>
                <a:sym typeface="Arial"/>
              </a:defRPr>
            </a:pPr>
            <a:r>
              <a:rPr lang="en-US" sz="2099" dirty="0">
                <a:latin typeface="Barlow" panose="00000500000000000000" pitchFamily="2" charset="0"/>
              </a:rPr>
              <a:t>Filters found across different </a:t>
            </a:r>
            <a:r>
              <a:rPr lang="en-US" sz="2099" b="1" dirty="0">
                <a:latin typeface="Barlow" panose="00000500000000000000" pitchFamily="2" charset="0"/>
              </a:rPr>
              <a:t>depth do barely differ</a:t>
            </a:r>
            <a:r>
              <a:rPr lang="en-US" sz="2099" dirty="0">
                <a:latin typeface="Barlow" panose="00000500000000000000" pitchFamily="2" charset="0"/>
              </a:rPr>
              <a:t>, and are </a:t>
            </a:r>
            <a:r>
              <a:rPr lang="en-US" sz="2099" b="1" dirty="0">
                <a:latin typeface="Barlow" panose="00000500000000000000" pitchFamily="2" charset="0"/>
              </a:rPr>
              <a:t>slightly different in last decile</a:t>
            </a:r>
          </a:p>
        </p:txBody>
      </p:sp>
      <p:sp>
        <p:nvSpPr>
          <p:cNvPr id="46" name="TextBox 56"/>
          <p:cNvSpPr txBox="1"/>
          <p:nvPr/>
        </p:nvSpPr>
        <p:spPr>
          <a:xfrm>
            <a:off x="1045857" y="15136200"/>
            <a:ext cx="9029701" cy="292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300">
                <a:solidFill>
                  <a:srgbClr val="344854"/>
                </a:solidFill>
                <a:latin typeface="Arial"/>
                <a:ea typeface="Arial"/>
                <a:cs typeface="Arial"/>
                <a:sym typeface="Arial"/>
              </a:defRPr>
            </a:lvl1pPr>
          </a:lstStyle>
          <a:p>
            <a:r>
              <a:rPr lang="en-US" sz="1299" dirty="0">
                <a:latin typeface="Barlow" panose="00000500000000000000" pitchFamily="2" charset="0"/>
              </a:rPr>
              <a:t>Visualization of the (degenerated) filters in each layer of a ResNet-18 trained on CIFAR-10. </a:t>
            </a:r>
            <a:endParaRPr sz="1299" dirty="0">
              <a:latin typeface="Barlow" panose="00000500000000000000" pitchFamily="2" charset="0"/>
            </a:endParaRPr>
          </a:p>
        </p:txBody>
      </p:sp>
      <p:sp>
        <p:nvSpPr>
          <p:cNvPr id="50" name="TextBox 37"/>
          <p:cNvSpPr txBox="1"/>
          <p:nvPr/>
        </p:nvSpPr>
        <p:spPr>
          <a:xfrm>
            <a:off x="986249" y="2337145"/>
            <a:ext cx="6052723" cy="4369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20000"/>
              </a:lnSpc>
              <a:spcBef>
                <a:spcPts val="1000"/>
              </a:spcBef>
              <a:defRPr sz="2100">
                <a:latin typeface="Arial"/>
                <a:ea typeface="Arial"/>
                <a:cs typeface="Arial"/>
                <a:sym typeface="Arial"/>
              </a:defRPr>
            </a:pPr>
            <a:r>
              <a:rPr lang="en-US" sz="2099" dirty="0">
                <a:solidFill>
                  <a:schemeClr val="bg1"/>
                </a:solidFill>
                <a:latin typeface="Barlow" panose="00000500000000000000" pitchFamily="2" charset="0"/>
              </a:rPr>
              <a:t>Paul Gavrikov, Janis </a:t>
            </a:r>
            <a:r>
              <a:rPr lang="en-US" sz="2099" dirty="0" err="1">
                <a:solidFill>
                  <a:schemeClr val="bg1"/>
                </a:solidFill>
                <a:latin typeface="Barlow" panose="00000500000000000000" pitchFamily="2" charset="0"/>
              </a:rPr>
              <a:t>Keuper</a:t>
            </a:r>
            <a:endParaRPr sz="2099" dirty="0">
              <a:solidFill>
                <a:schemeClr val="bg1"/>
              </a:solidFill>
              <a:latin typeface="Barlow" panose="00000500000000000000" pitchFamily="2" charset="0"/>
            </a:endParaRPr>
          </a:p>
        </p:txBody>
      </p:sp>
      <p:pic>
        <p:nvPicPr>
          <p:cNvPr id="51" name="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03723" y="7151658"/>
            <a:ext cx="1473250" cy="1831740"/>
          </a:xfrm>
          <a:prstGeom prst="rect">
            <a:avLst/>
          </a:prstGeom>
          <a:ln w="12700">
            <a:miter lim="400000"/>
          </a:ln>
        </p:spPr>
      </p:pic>
      <p:pic>
        <p:nvPicPr>
          <p:cNvPr id="56" name="Grafik 15">
            <a:extLst>
              <a:ext uri="{FF2B5EF4-FFF2-40B4-BE49-F238E27FC236}">
                <a16:creationId xmlns:a16="http://schemas.microsoft.com/office/drawing/2014/main" id="{E271D6F6-F879-4583-A297-CCDACC5F6F57}"/>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23883088" y="958677"/>
            <a:ext cx="5742220" cy="1230984"/>
          </a:xfrm>
          <a:prstGeom prst="rect">
            <a:avLst/>
          </a:prstGeom>
        </p:spPr>
      </p:pic>
      <p:pic>
        <p:nvPicPr>
          <p:cNvPr id="7" name="Picture 6">
            <a:extLst>
              <a:ext uri="{FF2B5EF4-FFF2-40B4-BE49-F238E27FC236}">
                <a16:creationId xmlns:a16="http://schemas.microsoft.com/office/drawing/2014/main" id="{6ED71E3D-DBA9-40DA-9579-0C8561941D7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026972" y="488431"/>
            <a:ext cx="2414021" cy="2042164"/>
          </a:xfrm>
          <a:prstGeom prst="rect">
            <a:avLst/>
          </a:prstGeom>
        </p:spPr>
      </p:pic>
      <p:pic>
        <p:nvPicPr>
          <p:cNvPr id="3" name="Picture 2">
            <a:extLst>
              <a:ext uri="{FF2B5EF4-FFF2-40B4-BE49-F238E27FC236}">
                <a16:creationId xmlns:a16="http://schemas.microsoft.com/office/drawing/2014/main" id="{49E92B7D-0BBD-4546-ADAF-5CF4B0CBDC4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11024" y="9451083"/>
            <a:ext cx="9167060" cy="5599001"/>
          </a:xfrm>
          <a:prstGeom prst="rect">
            <a:avLst/>
          </a:prstGeom>
        </p:spPr>
      </p:pic>
      <p:sp>
        <p:nvSpPr>
          <p:cNvPr id="54" name="TextBox 45">
            <a:extLst>
              <a:ext uri="{FF2B5EF4-FFF2-40B4-BE49-F238E27FC236}">
                <a16:creationId xmlns:a16="http://schemas.microsoft.com/office/drawing/2014/main" id="{E4263C61-04A9-46F2-8D5A-844E0AF278F5}"/>
              </a:ext>
            </a:extLst>
          </p:cNvPr>
          <p:cNvSpPr txBox="1"/>
          <p:nvPr/>
        </p:nvSpPr>
        <p:spPr>
          <a:xfrm>
            <a:off x="991764" y="15739780"/>
            <a:ext cx="9064534"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Method</a:t>
            </a:r>
            <a:endParaRPr b="1" dirty="0">
              <a:latin typeface="Barlow" panose="00000500000000000000" pitchFamily="2" charset="0"/>
            </a:endParaRPr>
          </a:p>
        </p:txBody>
      </p:sp>
      <p:pic>
        <p:nvPicPr>
          <p:cNvPr id="5" name="Picture 4">
            <a:extLst>
              <a:ext uri="{FF2B5EF4-FFF2-40B4-BE49-F238E27FC236}">
                <a16:creationId xmlns:a16="http://schemas.microsoft.com/office/drawing/2014/main" id="{03B57EB2-7076-4A22-A0F2-C251AB14A629}"/>
              </a:ext>
            </a:extLst>
          </p:cNvPr>
          <p:cNvPicPr>
            <a:picLocks noChangeAspect="1"/>
          </p:cNvPicPr>
          <p:nvPr/>
        </p:nvPicPr>
        <p:blipFill rotWithShape="1">
          <a:blip r:embed="rId8"/>
          <a:srcRect t="71996"/>
          <a:stretch/>
        </p:blipFill>
        <p:spPr>
          <a:xfrm>
            <a:off x="1045856" y="19328926"/>
            <a:ext cx="8688011" cy="888368"/>
          </a:xfrm>
          <a:prstGeom prst="rect">
            <a:avLst/>
          </a:prstGeom>
        </p:spPr>
      </p:pic>
      <p:pic>
        <p:nvPicPr>
          <p:cNvPr id="8" name="Picture 7">
            <a:extLst>
              <a:ext uri="{FF2B5EF4-FFF2-40B4-BE49-F238E27FC236}">
                <a16:creationId xmlns:a16="http://schemas.microsoft.com/office/drawing/2014/main" id="{4F499D07-AA2E-4F41-9456-238B687C07DE}"/>
              </a:ext>
            </a:extLst>
          </p:cNvPr>
          <p:cNvPicPr>
            <a:picLocks noChangeAspect="1"/>
          </p:cNvPicPr>
          <p:nvPr/>
        </p:nvPicPr>
        <p:blipFill rotWithShape="1">
          <a:blip r:embed="rId9"/>
          <a:srcRect t="853" b="890"/>
          <a:stretch/>
        </p:blipFill>
        <p:spPr>
          <a:xfrm>
            <a:off x="13124731" y="4424426"/>
            <a:ext cx="6126436" cy="5387925"/>
          </a:xfrm>
          <a:prstGeom prst="rect">
            <a:avLst/>
          </a:prstGeom>
        </p:spPr>
      </p:pic>
      <p:pic>
        <p:nvPicPr>
          <p:cNvPr id="9" name="Picture 8">
            <a:extLst>
              <a:ext uri="{FF2B5EF4-FFF2-40B4-BE49-F238E27FC236}">
                <a16:creationId xmlns:a16="http://schemas.microsoft.com/office/drawing/2014/main" id="{A5B14F0F-F15E-4A2A-AE87-51B5A860804C}"/>
              </a:ext>
            </a:extLst>
          </p:cNvPr>
          <p:cNvPicPr>
            <a:picLocks noChangeAspect="1"/>
          </p:cNvPicPr>
          <p:nvPr/>
        </p:nvPicPr>
        <p:blipFill rotWithShape="1">
          <a:blip r:embed="rId10"/>
          <a:srcRect t="1074"/>
          <a:stretch/>
        </p:blipFill>
        <p:spPr>
          <a:xfrm>
            <a:off x="13466395" y="10011710"/>
            <a:ext cx="5848242" cy="5387925"/>
          </a:xfrm>
          <a:prstGeom prst="rect">
            <a:avLst/>
          </a:prstGeom>
        </p:spPr>
      </p:pic>
      <p:pic>
        <p:nvPicPr>
          <p:cNvPr id="10" name="Picture 9">
            <a:extLst>
              <a:ext uri="{FF2B5EF4-FFF2-40B4-BE49-F238E27FC236}">
                <a16:creationId xmlns:a16="http://schemas.microsoft.com/office/drawing/2014/main" id="{D9215848-B4C5-4226-A662-F22097AEA30F}"/>
              </a:ext>
            </a:extLst>
          </p:cNvPr>
          <p:cNvPicPr>
            <a:picLocks noChangeAspect="1"/>
          </p:cNvPicPr>
          <p:nvPr/>
        </p:nvPicPr>
        <p:blipFill rotWithShape="1">
          <a:blip r:embed="rId11"/>
          <a:srcRect t="961" r="1139" b="1"/>
          <a:stretch/>
        </p:blipFill>
        <p:spPr>
          <a:xfrm>
            <a:off x="13595473" y="15295927"/>
            <a:ext cx="5634929" cy="5387925"/>
          </a:xfrm>
          <a:prstGeom prst="rect">
            <a:avLst/>
          </a:prstGeom>
        </p:spPr>
      </p:pic>
      <p:sp>
        <p:nvSpPr>
          <p:cNvPr id="58" name="TextBox 45">
            <a:extLst>
              <a:ext uri="{FF2B5EF4-FFF2-40B4-BE49-F238E27FC236}">
                <a16:creationId xmlns:a16="http://schemas.microsoft.com/office/drawing/2014/main" id="{53833A1A-0EC4-4EE7-A439-FDAD88FF4AB1}"/>
              </a:ext>
            </a:extLst>
          </p:cNvPr>
          <p:cNvSpPr txBox="1"/>
          <p:nvPr/>
        </p:nvSpPr>
        <p:spPr>
          <a:xfrm rot="16200000">
            <a:off x="10171952" y="17081595"/>
            <a:ext cx="4032997"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pPr algn="ctr"/>
            <a:r>
              <a:rPr lang="en-US" sz="2400" dirty="0">
                <a:solidFill>
                  <a:srgbClr val="344854"/>
                </a:solidFill>
                <a:latin typeface="Barlow" panose="00000500000000000000" pitchFamily="2" charset="0"/>
              </a:rPr>
              <a:t>Layer Depth Decile</a:t>
            </a:r>
            <a:endParaRPr sz="2400" dirty="0">
              <a:solidFill>
                <a:srgbClr val="344854"/>
              </a:solidFill>
              <a:latin typeface="Barlow" panose="00000500000000000000" pitchFamily="2" charset="0"/>
            </a:endParaRPr>
          </a:p>
        </p:txBody>
      </p:sp>
      <p:sp>
        <p:nvSpPr>
          <p:cNvPr id="59" name="TextBox 45">
            <a:extLst>
              <a:ext uri="{FF2B5EF4-FFF2-40B4-BE49-F238E27FC236}">
                <a16:creationId xmlns:a16="http://schemas.microsoft.com/office/drawing/2014/main" id="{42558E23-C9A5-4C72-A89B-087FF044E797}"/>
              </a:ext>
            </a:extLst>
          </p:cNvPr>
          <p:cNvSpPr txBox="1"/>
          <p:nvPr/>
        </p:nvSpPr>
        <p:spPr>
          <a:xfrm rot="16200000">
            <a:off x="10119133" y="11850196"/>
            <a:ext cx="4138631"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pPr algn="ctr"/>
            <a:r>
              <a:rPr lang="en-US" sz="2400" dirty="0">
                <a:solidFill>
                  <a:srgbClr val="344854"/>
                </a:solidFill>
                <a:latin typeface="Barlow" panose="00000500000000000000" pitchFamily="2" charset="0"/>
              </a:rPr>
              <a:t>Visual Category</a:t>
            </a:r>
            <a:endParaRPr sz="2400" dirty="0">
              <a:solidFill>
                <a:srgbClr val="344854"/>
              </a:solidFill>
              <a:latin typeface="Barlow" panose="00000500000000000000" pitchFamily="2" charset="0"/>
            </a:endParaRPr>
          </a:p>
        </p:txBody>
      </p:sp>
      <p:sp>
        <p:nvSpPr>
          <p:cNvPr id="60" name="TextBox 45">
            <a:extLst>
              <a:ext uri="{FF2B5EF4-FFF2-40B4-BE49-F238E27FC236}">
                <a16:creationId xmlns:a16="http://schemas.microsoft.com/office/drawing/2014/main" id="{4479E804-7599-4475-99F7-88A6B7762D8D}"/>
              </a:ext>
            </a:extLst>
          </p:cNvPr>
          <p:cNvSpPr txBox="1"/>
          <p:nvPr/>
        </p:nvSpPr>
        <p:spPr>
          <a:xfrm rot="16200000">
            <a:off x="10119133" y="6262913"/>
            <a:ext cx="4138631"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pPr algn="ctr"/>
            <a:r>
              <a:rPr lang="en-US" sz="2400" dirty="0">
                <a:solidFill>
                  <a:srgbClr val="344854"/>
                </a:solidFill>
                <a:latin typeface="Barlow" panose="00000500000000000000" pitchFamily="2" charset="0"/>
              </a:rPr>
              <a:t>Learned Task</a:t>
            </a:r>
            <a:endParaRPr sz="2400" dirty="0">
              <a:solidFill>
                <a:srgbClr val="344854"/>
              </a:solidFill>
              <a:latin typeface="Barlow" panose="00000500000000000000" pitchFamily="2" charset="0"/>
            </a:endParaRPr>
          </a:p>
        </p:txBody>
      </p:sp>
      <p:sp>
        <p:nvSpPr>
          <p:cNvPr id="61" name="TextBox 56">
            <a:extLst>
              <a:ext uri="{FF2B5EF4-FFF2-40B4-BE49-F238E27FC236}">
                <a16:creationId xmlns:a16="http://schemas.microsoft.com/office/drawing/2014/main" id="{BEA927D9-0CB4-4CBF-AD0C-630C95260254}"/>
              </a:ext>
            </a:extLst>
          </p:cNvPr>
          <p:cNvSpPr txBox="1"/>
          <p:nvPr/>
        </p:nvSpPr>
        <p:spPr>
          <a:xfrm>
            <a:off x="11875662" y="20213097"/>
            <a:ext cx="9029701" cy="292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1300">
                <a:solidFill>
                  <a:srgbClr val="344854"/>
                </a:solidFill>
                <a:latin typeface="Arial"/>
                <a:ea typeface="Arial"/>
                <a:cs typeface="Arial"/>
                <a:sym typeface="Arial"/>
              </a:defRPr>
            </a:lvl1pPr>
          </a:lstStyle>
          <a:p>
            <a:r>
              <a:rPr lang="en-US" sz="1299" dirty="0">
                <a:latin typeface="Barlow" panose="00000500000000000000" pitchFamily="2" charset="0"/>
              </a:rPr>
              <a:t>Heatmaps showing the shift between filter coefficients grouped by various dimensions. Brighter colors indicate larger  shifts.</a:t>
            </a:r>
            <a:endParaRPr sz="1299" dirty="0">
              <a:latin typeface="Barlow" panose="00000500000000000000" pitchFamily="2" charset="0"/>
            </a:endParaRPr>
          </a:p>
        </p:txBody>
      </p:sp>
      <p:sp>
        <p:nvSpPr>
          <p:cNvPr id="62" name="TextBox 56">
            <a:extLst>
              <a:ext uri="{FF2B5EF4-FFF2-40B4-BE49-F238E27FC236}">
                <a16:creationId xmlns:a16="http://schemas.microsoft.com/office/drawing/2014/main" id="{242343EF-18D1-4987-BDD0-12F072FC419F}"/>
              </a:ext>
            </a:extLst>
          </p:cNvPr>
          <p:cNvSpPr txBox="1"/>
          <p:nvPr/>
        </p:nvSpPr>
        <p:spPr>
          <a:xfrm rot="16200000">
            <a:off x="11533833" y="17166295"/>
            <a:ext cx="2033582" cy="292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1300">
                <a:solidFill>
                  <a:srgbClr val="344854"/>
                </a:solidFill>
                <a:latin typeface="Arial"/>
                <a:ea typeface="Arial"/>
                <a:cs typeface="Arial"/>
                <a:sym typeface="Arial"/>
              </a:defRPr>
            </a:lvl1pPr>
          </a:lstStyle>
          <a:p>
            <a:r>
              <a:rPr lang="en-US" sz="1299" dirty="0">
                <a:latin typeface="Barlow" panose="00000500000000000000" pitchFamily="2" charset="0"/>
              </a:rPr>
              <a:t>(color-scale adjusted)</a:t>
            </a:r>
            <a:endParaRPr sz="1299" dirty="0">
              <a:latin typeface="Barlow" panose="00000500000000000000" pitchFamily="2" charset="0"/>
            </a:endParaRPr>
          </a:p>
        </p:txBody>
      </p:sp>
      <p:pic>
        <p:nvPicPr>
          <p:cNvPr id="11" name="Picture 10">
            <a:extLst>
              <a:ext uri="{FF2B5EF4-FFF2-40B4-BE49-F238E27FC236}">
                <a16:creationId xmlns:a16="http://schemas.microsoft.com/office/drawing/2014/main" id="{77A437D2-2646-488A-AB25-0EBC88B76F26}"/>
              </a:ext>
            </a:extLst>
          </p:cNvPr>
          <p:cNvPicPr>
            <a:picLocks noChangeAspect="1"/>
          </p:cNvPicPr>
          <p:nvPr/>
        </p:nvPicPr>
        <p:blipFill>
          <a:blip r:embed="rId12"/>
          <a:stretch>
            <a:fillRect/>
          </a:stretch>
        </p:blipFill>
        <p:spPr>
          <a:xfrm>
            <a:off x="25140387" y="10718800"/>
            <a:ext cx="7564293" cy="5092360"/>
          </a:xfrm>
          <a:prstGeom prst="rect">
            <a:avLst/>
          </a:prstGeom>
        </p:spPr>
      </p:pic>
      <p:sp>
        <p:nvSpPr>
          <p:cNvPr id="63" name="TextBox 56">
            <a:extLst>
              <a:ext uri="{FF2B5EF4-FFF2-40B4-BE49-F238E27FC236}">
                <a16:creationId xmlns:a16="http://schemas.microsoft.com/office/drawing/2014/main" id="{AA3EF399-6937-4F9B-BCEC-81FE2ED85E36}"/>
              </a:ext>
            </a:extLst>
          </p:cNvPr>
          <p:cNvSpPr txBox="1"/>
          <p:nvPr/>
        </p:nvSpPr>
        <p:spPr>
          <a:xfrm>
            <a:off x="22939081" y="15994354"/>
            <a:ext cx="9166520" cy="292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1300">
                <a:solidFill>
                  <a:srgbClr val="344854"/>
                </a:solidFill>
                <a:latin typeface="Arial"/>
                <a:ea typeface="Arial"/>
                <a:cs typeface="Arial"/>
                <a:sym typeface="Arial"/>
              </a:defRPr>
            </a:lvl1pPr>
          </a:lstStyle>
          <a:p>
            <a:r>
              <a:rPr lang="en-US" sz="1299" dirty="0">
                <a:latin typeface="Barlow" panose="00000500000000000000" pitchFamily="2" charset="0"/>
              </a:rPr>
              <a:t>Visualization of the principal components for various subsets with their respective explained variance ratio (below).</a:t>
            </a:r>
            <a:endParaRPr sz="1299" dirty="0">
              <a:latin typeface="Barlow" panose="00000500000000000000" pitchFamily="2" charset="0"/>
            </a:endParaRPr>
          </a:p>
        </p:txBody>
      </p:sp>
      <p:pic>
        <p:nvPicPr>
          <p:cNvPr id="13" name="Picture 12">
            <a:extLst>
              <a:ext uri="{FF2B5EF4-FFF2-40B4-BE49-F238E27FC236}">
                <a16:creationId xmlns:a16="http://schemas.microsoft.com/office/drawing/2014/main" id="{FA7F9B26-6463-40BA-BEDC-FEA6AAA989D1}"/>
              </a:ext>
            </a:extLst>
          </p:cNvPr>
          <p:cNvPicPr>
            <a:picLocks noChangeAspect="1"/>
          </p:cNvPicPr>
          <p:nvPr/>
        </p:nvPicPr>
        <p:blipFill rotWithShape="1">
          <a:blip r:embed="rId13"/>
          <a:srcRect l="-1" r="56838"/>
          <a:stretch/>
        </p:blipFill>
        <p:spPr>
          <a:xfrm>
            <a:off x="26001858" y="3353416"/>
            <a:ext cx="5939200" cy="5634817"/>
          </a:xfrm>
          <a:prstGeom prst="rect">
            <a:avLst/>
          </a:prstGeom>
        </p:spPr>
      </p:pic>
      <p:sp>
        <p:nvSpPr>
          <p:cNvPr id="65" name="TextBox 43">
            <a:extLst>
              <a:ext uri="{FF2B5EF4-FFF2-40B4-BE49-F238E27FC236}">
                <a16:creationId xmlns:a16="http://schemas.microsoft.com/office/drawing/2014/main" id="{BC197AC6-DAD5-4465-8A2B-33347C45418B}"/>
              </a:ext>
            </a:extLst>
          </p:cNvPr>
          <p:cNvSpPr txBox="1"/>
          <p:nvPr/>
        </p:nvSpPr>
        <p:spPr>
          <a:xfrm>
            <a:off x="22943982" y="3580563"/>
            <a:ext cx="9064533"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Coefficient distributions</a:t>
            </a:r>
            <a:endParaRPr b="1" dirty="0">
              <a:latin typeface="Barlow" panose="00000500000000000000" pitchFamily="2" charset="0"/>
            </a:endParaRPr>
          </a:p>
        </p:txBody>
      </p:sp>
      <p:sp>
        <p:nvSpPr>
          <p:cNvPr id="67" name="TextBox 43">
            <a:extLst>
              <a:ext uri="{FF2B5EF4-FFF2-40B4-BE49-F238E27FC236}">
                <a16:creationId xmlns:a16="http://schemas.microsoft.com/office/drawing/2014/main" id="{01A65B74-A6D7-4CE5-B5A1-23B46509A4A0}"/>
              </a:ext>
            </a:extLst>
          </p:cNvPr>
          <p:cNvSpPr txBox="1"/>
          <p:nvPr/>
        </p:nvSpPr>
        <p:spPr>
          <a:xfrm>
            <a:off x="22943982" y="9918239"/>
            <a:ext cx="9064533" cy="6155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400">
                <a:latin typeface="Arial"/>
                <a:ea typeface="Arial"/>
                <a:cs typeface="Arial"/>
                <a:sym typeface="Arial"/>
              </a:defRPr>
            </a:lvl1pPr>
          </a:lstStyle>
          <a:p>
            <a:r>
              <a:rPr lang="en-US" b="1" dirty="0">
                <a:latin typeface="Barlow" panose="00000500000000000000" pitchFamily="2" charset="0"/>
              </a:rPr>
              <a:t>Basis functions</a:t>
            </a:r>
            <a:endParaRPr b="1" dirty="0">
              <a:latin typeface="Barlow" panose="00000500000000000000" pitchFamily="2" charset="0"/>
            </a:endParaRPr>
          </a:p>
        </p:txBody>
      </p:sp>
      <p:sp>
        <p:nvSpPr>
          <p:cNvPr id="68" name="TextBox 45">
            <a:extLst>
              <a:ext uri="{FF2B5EF4-FFF2-40B4-BE49-F238E27FC236}">
                <a16:creationId xmlns:a16="http://schemas.microsoft.com/office/drawing/2014/main" id="{BC1AC921-0E54-4907-A5F8-604910D391B9}"/>
              </a:ext>
            </a:extLst>
          </p:cNvPr>
          <p:cNvSpPr txBox="1"/>
          <p:nvPr/>
        </p:nvSpPr>
        <p:spPr>
          <a:xfrm>
            <a:off x="22943978" y="11146576"/>
            <a:ext cx="2414078"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lang="en-US" sz="2400" dirty="0">
                <a:solidFill>
                  <a:srgbClr val="344854"/>
                </a:solidFill>
                <a:latin typeface="Barlow" panose="00000500000000000000" pitchFamily="2" charset="0"/>
              </a:rPr>
              <a:t>All</a:t>
            </a:r>
          </a:p>
        </p:txBody>
      </p:sp>
      <p:sp>
        <p:nvSpPr>
          <p:cNvPr id="69" name="TextBox 45">
            <a:extLst>
              <a:ext uri="{FF2B5EF4-FFF2-40B4-BE49-F238E27FC236}">
                <a16:creationId xmlns:a16="http://schemas.microsoft.com/office/drawing/2014/main" id="{43605F18-7443-4B8D-89D9-7C5AE04E3F7F}"/>
              </a:ext>
            </a:extLst>
          </p:cNvPr>
          <p:cNvSpPr txBox="1"/>
          <p:nvPr/>
        </p:nvSpPr>
        <p:spPr>
          <a:xfrm>
            <a:off x="22939080" y="12160511"/>
            <a:ext cx="2414078" cy="8309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lang="en-US" sz="2400" i="1" dirty="0">
                <a:solidFill>
                  <a:srgbClr val="344854"/>
                </a:solidFill>
                <a:latin typeface="Barlow" panose="00000500000000000000" pitchFamily="2" charset="0"/>
              </a:rPr>
              <a:t>Category:</a:t>
            </a:r>
          </a:p>
          <a:p>
            <a:r>
              <a:rPr lang="en-US" sz="2400" dirty="0">
                <a:solidFill>
                  <a:srgbClr val="344854"/>
                </a:solidFill>
                <a:latin typeface="Barlow" panose="00000500000000000000" pitchFamily="2" charset="0"/>
              </a:rPr>
              <a:t>formula</a:t>
            </a:r>
          </a:p>
        </p:txBody>
      </p:sp>
      <p:sp>
        <p:nvSpPr>
          <p:cNvPr id="70" name="TextBox 45">
            <a:extLst>
              <a:ext uri="{FF2B5EF4-FFF2-40B4-BE49-F238E27FC236}">
                <a16:creationId xmlns:a16="http://schemas.microsoft.com/office/drawing/2014/main" id="{1EECD8B5-0377-435B-9A60-874D8EE8402B}"/>
              </a:ext>
            </a:extLst>
          </p:cNvPr>
          <p:cNvSpPr txBox="1"/>
          <p:nvPr/>
        </p:nvSpPr>
        <p:spPr>
          <a:xfrm>
            <a:off x="22939080" y="13557045"/>
            <a:ext cx="2414078" cy="8309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lang="en-US" sz="2400" i="1" dirty="0">
                <a:solidFill>
                  <a:srgbClr val="344854"/>
                </a:solidFill>
                <a:latin typeface="Barlow" panose="00000500000000000000" pitchFamily="2" charset="0"/>
              </a:rPr>
              <a:t>Task:</a:t>
            </a:r>
          </a:p>
          <a:p>
            <a:r>
              <a:rPr lang="en-US" sz="2400" dirty="0">
                <a:solidFill>
                  <a:srgbClr val="344854"/>
                </a:solidFill>
                <a:latin typeface="Barlow" panose="00000500000000000000" pitchFamily="2" charset="0"/>
              </a:rPr>
              <a:t>GAN-</a:t>
            </a:r>
            <a:r>
              <a:rPr lang="en-US" sz="2400" dirty="0" err="1">
                <a:solidFill>
                  <a:srgbClr val="344854"/>
                </a:solidFill>
                <a:latin typeface="Barlow" panose="00000500000000000000" pitchFamily="2" charset="0"/>
              </a:rPr>
              <a:t>Discrim</a:t>
            </a:r>
            <a:r>
              <a:rPr lang="en-US" sz="2400" dirty="0">
                <a:solidFill>
                  <a:srgbClr val="344854"/>
                </a:solidFill>
                <a:latin typeface="Barlow" panose="00000500000000000000" pitchFamily="2" charset="0"/>
              </a:rPr>
              <a:t>.</a:t>
            </a:r>
          </a:p>
        </p:txBody>
      </p:sp>
      <p:sp>
        <p:nvSpPr>
          <p:cNvPr id="71" name="TextBox 45">
            <a:extLst>
              <a:ext uri="{FF2B5EF4-FFF2-40B4-BE49-F238E27FC236}">
                <a16:creationId xmlns:a16="http://schemas.microsoft.com/office/drawing/2014/main" id="{3D8DD6D7-6A7D-4861-98F2-61D67CC632AD}"/>
              </a:ext>
            </a:extLst>
          </p:cNvPr>
          <p:cNvSpPr txBox="1"/>
          <p:nvPr/>
        </p:nvSpPr>
        <p:spPr>
          <a:xfrm>
            <a:off x="22943978" y="15045357"/>
            <a:ext cx="2414078" cy="461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r>
              <a:rPr lang="en-US" sz="2400" dirty="0">
                <a:solidFill>
                  <a:srgbClr val="344854"/>
                </a:solidFill>
                <a:latin typeface="Barlow" panose="00000500000000000000" pitchFamily="2" charset="0"/>
              </a:rPr>
              <a:t>First Layer</a:t>
            </a:r>
          </a:p>
        </p:txBody>
      </p:sp>
      <p:sp>
        <p:nvSpPr>
          <p:cNvPr id="72" name="TextBox 56">
            <a:extLst>
              <a:ext uri="{FF2B5EF4-FFF2-40B4-BE49-F238E27FC236}">
                <a16:creationId xmlns:a16="http://schemas.microsoft.com/office/drawing/2014/main" id="{80D9F979-8935-426B-A862-8E907546BC14}"/>
              </a:ext>
            </a:extLst>
          </p:cNvPr>
          <p:cNvSpPr txBox="1"/>
          <p:nvPr/>
        </p:nvSpPr>
        <p:spPr>
          <a:xfrm>
            <a:off x="22943980" y="9030024"/>
            <a:ext cx="9024803" cy="2922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lgn="ctr">
              <a:defRPr sz="1300">
                <a:solidFill>
                  <a:srgbClr val="344854"/>
                </a:solidFill>
                <a:latin typeface="Arial"/>
                <a:ea typeface="Arial"/>
                <a:cs typeface="Arial"/>
                <a:sym typeface="Arial"/>
              </a:defRPr>
            </a:lvl1pPr>
          </a:lstStyle>
          <a:p>
            <a:r>
              <a:rPr lang="en-US" sz="1299" dirty="0">
                <a:latin typeface="Barlow" panose="00000500000000000000" pitchFamily="2" charset="0"/>
              </a:rPr>
              <a:t>Visualization of the coefficient distributions along the first 4 principal components for filters  grouped by learned task.</a:t>
            </a:r>
            <a:endParaRPr sz="1299" dirty="0">
              <a:latin typeface="Barlow" panose="00000500000000000000" pitchFamily="2" charset="0"/>
            </a:endParaRPr>
          </a:p>
        </p:txBody>
      </p:sp>
      <p:sp>
        <p:nvSpPr>
          <p:cNvPr id="73" name="TextBox 45">
            <a:extLst>
              <a:ext uri="{FF2B5EF4-FFF2-40B4-BE49-F238E27FC236}">
                <a16:creationId xmlns:a16="http://schemas.microsoft.com/office/drawing/2014/main" id="{42B7CB21-F143-49CB-9A2D-96AE6E7DD657}"/>
              </a:ext>
            </a:extLst>
          </p:cNvPr>
          <p:cNvSpPr txBox="1"/>
          <p:nvPr/>
        </p:nvSpPr>
        <p:spPr>
          <a:xfrm>
            <a:off x="22943979" y="4489377"/>
            <a:ext cx="4411822" cy="41549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lvl1pPr>
              <a:defRPr sz="3400">
                <a:latin typeface="Arial"/>
                <a:ea typeface="Arial"/>
                <a:cs typeface="Arial"/>
                <a:sym typeface="Arial"/>
              </a:defRPr>
            </a:lvl1pPr>
          </a:lstStyle>
          <a:p>
            <a:pPr>
              <a:lnSpc>
                <a:spcPts val="3201"/>
              </a:lnSpc>
            </a:pPr>
            <a:r>
              <a:rPr lang="en-US" sz="2400" dirty="0">
                <a:solidFill>
                  <a:srgbClr val="344854"/>
                </a:solidFill>
                <a:latin typeface="Barlow" panose="00000500000000000000" pitchFamily="2" charset="0"/>
              </a:rPr>
              <a:t>Classification</a:t>
            </a:r>
          </a:p>
          <a:p>
            <a:pPr>
              <a:lnSpc>
                <a:spcPts val="3201"/>
              </a:lnSpc>
            </a:pPr>
            <a:r>
              <a:rPr lang="en-US" sz="2400" dirty="0">
                <a:solidFill>
                  <a:srgbClr val="344854"/>
                </a:solidFill>
                <a:latin typeface="Barlow" panose="00000500000000000000" pitchFamily="2" charset="0"/>
              </a:rPr>
              <a:t>Depth Estimation</a:t>
            </a:r>
          </a:p>
          <a:p>
            <a:pPr>
              <a:lnSpc>
                <a:spcPts val="3201"/>
              </a:lnSpc>
            </a:pPr>
            <a:r>
              <a:rPr lang="en-US" sz="2400" dirty="0">
                <a:solidFill>
                  <a:srgbClr val="344854"/>
                </a:solidFill>
                <a:latin typeface="Barlow" panose="00000500000000000000" pitchFamily="2" charset="0"/>
              </a:rPr>
              <a:t>Face Detection</a:t>
            </a:r>
          </a:p>
          <a:p>
            <a:pPr>
              <a:lnSpc>
                <a:spcPts val="3201"/>
              </a:lnSpc>
            </a:pPr>
            <a:r>
              <a:rPr lang="en-US" sz="2400" dirty="0">
                <a:solidFill>
                  <a:srgbClr val="344854"/>
                </a:solidFill>
                <a:latin typeface="Barlow" panose="00000500000000000000" pitchFamily="2" charset="0"/>
              </a:rPr>
              <a:t>Face Recognition</a:t>
            </a:r>
          </a:p>
          <a:p>
            <a:pPr>
              <a:lnSpc>
                <a:spcPts val="3201"/>
              </a:lnSpc>
            </a:pPr>
            <a:r>
              <a:rPr lang="en-US" sz="2400" dirty="0">
                <a:solidFill>
                  <a:srgbClr val="344854"/>
                </a:solidFill>
                <a:latin typeface="Barlow" panose="00000500000000000000" pitchFamily="2" charset="0"/>
              </a:rPr>
              <a:t>GAN-Discriminator</a:t>
            </a:r>
          </a:p>
          <a:p>
            <a:pPr>
              <a:lnSpc>
                <a:spcPts val="3201"/>
              </a:lnSpc>
            </a:pPr>
            <a:r>
              <a:rPr lang="en-US" sz="2400" dirty="0">
                <a:solidFill>
                  <a:srgbClr val="344854"/>
                </a:solidFill>
                <a:latin typeface="Barlow" panose="00000500000000000000" pitchFamily="2" charset="0"/>
              </a:rPr>
              <a:t>GAN-Generator</a:t>
            </a:r>
          </a:p>
          <a:p>
            <a:pPr>
              <a:lnSpc>
                <a:spcPts val="3201"/>
              </a:lnSpc>
            </a:pPr>
            <a:r>
              <a:rPr lang="en-US" sz="2400" dirty="0">
                <a:solidFill>
                  <a:srgbClr val="344854"/>
                </a:solidFill>
                <a:latin typeface="Barlow" panose="00000500000000000000" pitchFamily="2" charset="0"/>
              </a:rPr>
              <a:t>Object Detection</a:t>
            </a:r>
          </a:p>
          <a:p>
            <a:pPr>
              <a:lnSpc>
                <a:spcPts val="3201"/>
              </a:lnSpc>
            </a:pPr>
            <a:r>
              <a:rPr lang="en-US" sz="2400" dirty="0">
                <a:solidFill>
                  <a:srgbClr val="344854"/>
                </a:solidFill>
                <a:latin typeface="Barlow" panose="00000500000000000000" pitchFamily="2" charset="0"/>
              </a:rPr>
              <a:t>Segmentation</a:t>
            </a:r>
          </a:p>
          <a:p>
            <a:pPr>
              <a:lnSpc>
                <a:spcPts val="3201"/>
              </a:lnSpc>
            </a:pPr>
            <a:r>
              <a:rPr lang="en-US" sz="2400" dirty="0">
                <a:solidFill>
                  <a:srgbClr val="344854"/>
                </a:solidFill>
                <a:latin typeface="Barlow" panose="00000500000000000000" pitchFamily="2" charset="0"/>
              </a:rPr>
              <a:t>Style Transfer</a:t>
            </a:r>
          </a:p>
          <a:p>
            <a:pPr>
              <a:lnSpc>
                <a:spcPts val="3201"/>
              </a:lnSpc>
            </a:pPr>
            <a:r>
              <a:rPr lang="en-US" sz="2400" dirty="0">
                <a:solidFill>
                  <a:srgbClr val="344854"/>
                </a:solidFill>
                <a:latin typeface="Barlow" panose="00000500000000000000" pitchFamily="2" charset="0"/>
              </a:rPr>
              <a:t>Super Resolution</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326532"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326532"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326532"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326532"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332</Words>
  <Application>Microsoft Office PowerPoint</Application>
  <PresentationFormat>Custom</PresentationFormat>
  <Paragraphs>44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Barlow</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Paul Gavrikov</cp:lastModifiedBy>
  <cp:revision>28</cp:revision>
  <dcterms:modified xsi:type="dcterms:W3CDTF">2021-11-30T17:09:09Z</dcterms:modified>
</cp:coreProperties>
</file>